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embeddedFontLst>
    <p:embeddedFont>
      <p:font typeface="Raleway" panose="020B0604020202020204" charset="0"/>
      <p:regular r:id="rId12"/>
      <p:bold r:id="rId13"/>
      <p:italic r:id="rId14"/>
      <p:boldItalic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22327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95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1567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40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0862c47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40862c47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00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0891d247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0891d247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953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097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810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08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5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0" y="0"/>
            <a:ext cx="12192000" cy="288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/>
          <a:lstStyle>
            <a:lvl1pPr marL="457200" lvl="0" indent="-3619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>
                <a:solidFill>
                  <a:schemeClr val="accent3"/>
                </a:solidFill>
              </a:rPr>
              <a:t>CNC </a:t>
            </a:r>
            <a:r>
              <a:rPr lang="en-US" sz="5400" i="0" u="none" strike="noStrike" cap="non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Drawing Machine</a:t>
            </a:r>
            <a:endParaRPr sz="5400" i="0" u="none" strike="noStrike" cap="non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507067" y="4203233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Myo Myo Khant</a:t>
            </a:r>
            <a:endParaRPr sz="18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l="9865" r="9857"/>
          <a:stretch/>
        </p:blipFill>
        <p:spPr>
          <a:xfrm>
            <a:off x="6368050" y="1173400"/>
            <a:ext cx="5575600" cy="524470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Hardware</a:t>
            </a:r>
            <a:r>
              <a:rPr lang="en-US" b="0" i="0" u="none" strike="noStrike" cap="none">
                <a:solidFill>
                  <a:schemeClr val="accent3"/>
                </a:solidFill>
              </a:rPr>
              <a:t> </a:t>
            </a:r>
            <a:r>
              <a:rPr lang="en-US" b="0" i="0" u="none" strike="noStrike" cap="none">
                <a:solidFill>
                  <a:schemeClr val="dk1"/>
                </a:solidFill>
              </a:rPr>
              <a:t>Of Drawing Machine</a:t>
            </a:r>
            <a:br>
              <a:rPr lang="en-US" b="0" i="0" u="none" strike="noStrike" cap="none">
                <a:solidFill>
                  <a:schemeClr val="dk1"/>
                </a:solidFill>
              </a:rPr>
            </a:br>
            <a:endParaRPr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972600" y="742200"/>
            <a:ext cx="90651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About</a:t>
            </a: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Drawing machine</a:t>
            </a:r>
            <a:endParaRPr sz="36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 i="0" u="none" strike="noStrike" cap="non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Simple, modern, and precise pen plotter</a:t>
            </a:r>
            <a:r>
              <a:rPr lang="en-US" sz="2000" b="1">
                <a:solidFill>
                  <a:schemeClr val="accent3"/>
                </a:solidFill>
              </a:rPr>
              <a:t>.</a:t>
            </a:r>
            <a:r>
              <a:rPr lang="en-US" sz="2000" b="1" i="0" u="none" strike="noStrike" cap="non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2000" b="1" i="0" u="none" strike="noStrike" cap="non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-US" sz="2000" b="1" i="0" u="none" strike="noStrike" cap="non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Can draw text or pictures on almost any flat surface.</a:t>
            </a:r>
            <a:endParaRPr sz="2000" b="1">
              <a:solidFill>
                <a:schemeClr val="accent3"/>
              </a:solidFill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accent3"/>
                </a:solidFill>
              </a:rPr>
              <a:t>Mainly for students who want to save money and to draw,create design or something without using printer.</a:t>
            </a:r>
            <a:endParaRPr sz="2000" b="1">
              <a:solidFill>
                <a:schemeClr val="accent3"/>
              </a:solidFill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accent3"/>
                </a:solidFill>
              </a:rPr>
              <a:t>Moreover,this machine can be used as  </a:t>
            </a:r>
            <a:r>
              <a:rPr lang="en-US" sz="2000" b="1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signature machine ,digital artists, who want  to plot their artworks,etc.</a:t>
            </a:r>
            <a:endParaRPr sz="2000" b="1">
              <a:solidFill>
                <a:schemeClr val="accent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Circuit Diagram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 Drawing Machine</a:t>
            </a:r>
            <a:br>
              <a:rPr lang="en-US"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36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l="20438" t="19874" r="33694" b="22197"/>
          <a:stretch/>
        </p:blipFill>
        <p:spPr>
          <a:xfrm>
            <a:off x="6592875" y="1110025"/>
            <a:ext cx="5302576" cy="441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864350" y="699850"/>
            <a:ext cx="10251600" cy="713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Components</a:t>
            </a:r>
            <a:endParaRPr>
              <a:solidFill>
                <a:schemeClr val="accent3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758525" y="1815808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6576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accent3"/>
                </a:solidFill>
              </a:rPr>
              <a:t>Nema 17 Hybrid Stepper Motors</a:t>
            </a:r>
            <a:endParaRPr sz="1800" b="1">
              <a:solidFill>
                <a:schemeClr val="accent3"/>
              </a:solidFill>
            </a:endParaRPr>
          </a:p>
          <a:p>
            <a:pPr marL="342900" lvl="0" indent="-36576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accent3"/>
                </a:solidFill>
              </a:rPr>
              <a:t>Servo motor SG-90</a:t>
            </a:r>
            <a:endParaRPr sz="1800" b="1">
              <a:solidFill>
                <a:schemeClr val="accent3"/>
              </a:solidFill>
            </a:endParaRPr>
          </a:p>
          <a:p>
            <a:pPr marL="342900" lvl="0" indent="-36576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accent3"/>
                </a:solidFill>
              </a:rPr>
              <a:t>A4988 CNC shield V3 for 3D printer</a:t>
            </a:r>
            <a:endParaRPr sz="1800" b="1">
              <a:solidFill>
                <a:schemeClr val="accent3"/>
              </a:solidFill>
            </a:endParaRPr>
          </a:p>
          <a:p>
            <a:pPr marL="342900" lvl="0" indent="-36576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accent3"/>
                </a:solidFill>
              </a:rPr>
              <a:t>A4988 Stepper motor drivers</a:t>
            </a:r>
            <a:endParaRPr sz="1800" b="1">
              <a:solidFill>
                <a:schemeClr val="accent3"/>
              </a:solidFill>
            </a:endParaRPr>
          </a:p>
          <a:p>
            <a:pPr marL="342900" lvl="0" indent="-36576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accent3"/>
                </a:solidFill>
              </a:rPr>
              <a:t>8mm x 180 mm Threaded rod</a:t>
            </a:r>
            <a:endParaRPr sz="1800" b="1">
              <a:solidFill>
                <a:schemeClr val="accent3"/>
              </a:solidFill>
            </a:endParaRPr>
          </a:p>
          <a:p>
            <a:pPr marL="342900" lvl="0" indent="-36576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accent3"/>
                </a:solidFill>
              </a:rPr>
              <a:t>8mm x 180 mm Smooth rod</a:t>
            </a:r>
            <a:endParaRPr sz="1800" b="1">
              <a:solidFill>
                <a:schemeClr val="accent3"/>
              </a:solidFill>
            </a:endParaRPr>
          </a:p>
          <a:p>
            <a:pPr marL="342900" lvl="0" indent="-36576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accent3"/>
                </a:solidFill>
              </a:rPr>
              <a:t>Arduino Uno</a:t>
            </a:r>
            <a:endParaRPr sz="1800" b="1">
              <a:solidFill>
                <a:schemeClr val="accent3"/>
              </a:solidFill>
            </a:endParaRPr>
          </a:p>
          <a:p>
            <a:pPr marL="342900" lvl="0" indent="-36576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accent3"/>
                </a:solidFill>
              </a:rPr>
              <a:t>Nuts,Coupling,Linear bearing sliders</a:t>
            </a:r>
            <a:endParaRPr sz="1800" b="1">
              <a:solidFill>
                <a:schemeClr val="accent3"/>
              </a:solidFill>
            </a:endParaRPr>
          </a:p>
          <a:p>
            <a:pPr marL="342900" lvl="0" indent="-36576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accent3"/>
                </a:solidFill>
              </a:rPr>
              <a:t>12V battery</a:t>
            </a:r>
            <a:endParaRPr sz="1800" b="1">
              <a:solidFill>
                <a:schemeClr val="accent3"/>
              </a:solidFill>
            </a:endParaRPr>
          </a:p>
          <a:p>
            <a:pPr marL="342900" lvl="0" indent="-36576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accent3"/>
                </a:solidFill>
              </a:rPr>
              <a:t>3D printed parts </a:t>
            </a:r>
            <a:endParaRPr sz="1800" b="1">
              <a:solidFill>
                <a:schemeClr val="accent3"/>
              </a:solidFill>
            </a:endParaRPr>
          </a:p>
          <a:p>
            <a:pPr marL="342900" lvl="0" indent="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chemeClr val="accent3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chemeClr val="accent3"/>
              </a:solidFill>
            </a:endParaRPr>
          </a:p>
          <a:p>
            <a:pPr marL="0" lvl="0" indent="0" rtl="0">
              <a:spcBef>
                <a:spcPts val="2100"/>
              </a:spcBef>
              <a:spcAft>
                <a:spcPts val="2100"/>
              </a:spcAft>
              <a:buNone/>
            </a:pPr>
            <a:endParaRPr sz="1800"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803325" y="760650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to</a:t>
            </a:r>
            <a:r>
              <a:rPr lang="en-US" sz="3600" b="0" i="0" u="none" strike="noStrike" cap="non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3600" b="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Use</a:t>
            </a:r>
            <a:endParaRPr sz="3600" b="0" i="0" u="none" strike="noStrike" cap="non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0575" y="5118862"/>
            <a:ext cx="1754100" cy="10536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300" y="5225653"/>
            <a:ext cx="1121400" cy="8400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34" name="Google Shape;134;p20"/>
          <p:cNvSpPr txBox="1"/>
          <p:nvPr/>
        </p:nvSpPr>
        <p:spPr>
          <a:xfrm>
            <a:off x="1129275" y="2471900"/>
            <a:ext cx="92949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Interpret a picture to gcode using Inskcape software.</a:t>
            </a:r>
            <a:endParaRPr sz="2000" b="1">
              <a:solidFill>
                <a:schemeClr val="accent3"/>
              </a:solidFill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Then send this gcode to drawing machine using Universal Gcode Sender.</a:t>
            </a:r>
            <a:endParaRPr sz="2000" b="1">
              <a:solidFill>
                <a:schemeClr val="accent3"/>
              </a:solidFill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2000" b="1">
              <a:solidFill>
                <a:schemeClr val="accent3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24" y="5102163"/>
            <a:ext cx="1121375" cy="10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7762" y="5225649"/>
            <a:ext cx="840000" cy="840000"/>
          </a:xfrm>
          <a:prstGeom prst="rect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37" name="Google Shape;137;p20"/>
          <p:cNvCxnSpPr/>
          <p:nvPr/>
        </p:nvCxnSpPr>
        <p:spPr>
          <a:xfrm>
            <a:off x="1228049" y="5645657"/>
            <a:ext cx="8655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3505974" y="5645657"/>
            <a:ext cx="8655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5496374" y="5645657"/>
            <a:ext cx="8655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8509937" y="5645657"/>
            <a:ext cx="8655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1" name="Google Shape;14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9850" y="4667625"/>
            <a:ext cx="2614358" cy="17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1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accent3"/>
                </a:solidFill>
              </a:rPr>
              <a:t>Topics </a:t>
            </a:r>
            <a:r>
              <a:rPr lang="en-US" b="0" i="0" u="none" strike="noStrike" cap="none">
                <a:solidFill>
                  <a:schemeClr val="dk1"/>
                </a:solidFill>
              </a:rPr>
              <a:t>about Learning  From Making Drawing Machine</a:t>
            </a:r>
            <a:endParaRPr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2"/>
          </p:nvPr>
        </p:nvSpPr>
        <p:spPr>
          <a:xfrm>
            <a:off x="6898975" y="1011775"/>
            <a:ext cx="5123700" cy="482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36576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▶"/>
            </a:pPr>
            <a:r>
              <a:rPr lang="en-US" sz="1800" b="1" i="0" u="none" strike="noStrike" cap="none">
                <a:solidFill>
                  <a:schemeClr val="accent3"/>
                </a:solidFill>
              </a:rPr>
              <a:t>How gcode commands work with stepper motor.</a:t>
            </a:r>
            <a:endParaRPr sz="1800" b="1">
              <a:solidFill>
                <a:schemeClr val="accent3"/>
              </a:solidFill>
            </a:endParaRPr>
          </a:p>
          <a:p>
            <a:pPr marL="342900" marR="0" lvl="0" indent="-36576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▶"/>
            </a:pPr>
            <a:r>
              <a:rPr lang="en-US" sz="1800" b="1" i="0" u="none" strike="noStrike" cap="none">
                <a:solidFill>
                  <a:schemeClr val="accent3"/>
                </a:solidFill>
              </a:rPr>
              <a:t>How to move x,y,z directions with motors.</a:t>
            </a:r>
            <a:endParaRPr sz="1800" b="1">
              <a:solidFill>
                <a:schemeClr val="accent3"/>
              </a:solidFill>
            </a:endParaRPr>
          </a:p>
          <a:p>
            <a:pPr marL="342900" marR="0" lvl="0" indent="-36576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▶"/>
            </a:pPr>
            <a:r>
              <a:rPr lang="en-US" sz="1800" b="1" i="0" u="none" strike="noStrike" cap="none">
                <a:solidFill>
                  <a:schemeClr val="accent3"/>
                </a:solidFill>
              </a:rPr>
              <a:t>About grbl firmware</a:t>
            </a:r>
            <a:endParaRPr sz="1800" b="1" i="0" u="none" strike="noStrike" cap="none">
              <a:solidFill>
                <a:schemeClr val="accent3"/>
              </a:solidFill>
            </a:endParaRPr>
          </a:p>
          <a:p>
            <a:pPr marL="342900" marR="0" lvl="0" indent="-36576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▶"/>
            </a:pPr>
            <a:r>
              <a:rPr lang="en-US" sz="1800" b="1">
                <a:solidFill>
                  <a:schemeClr val="accent3"/>
                </a:solidFill>
              </a:rPr>
              <a:t>Drawing 3D design</a:t>
            </a:r>
            <a:endParaRPr sz="1800" b="1">
              <a:solidFill>
                <a:schemeClr val="accent3"/>
              </a:solidFill>
            </a:endParaRPr>
          </a:p>
          <a:p>
            <a:pPr marL="342900" marR="0" lvl="0" indent="-36576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▶"/>
            </a:pPr>
            <a:r>
              <a:rPr lang="en-US" sz="1800" b="1">
                <a:solidFill>
                  <a:schemeClr val="accent3"/>
                </a:solidFill>
              </a:rPr>
              <a:t>Mechanical design</a:t>
            </a:r>
            <a:endParaRPr sz="1800" b="1">
              <a:solidFill>
                <a:schemeClr val="accent3"/>
              </a:solidFill>
            </a:endParaRPr>
          </a:p>
          <a:p>
            <a:pPr marL="342900" marR="0" lvl="0" indent="-36576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▶"/>
            </a:pPr>
            <a:r>
              <a:rPr lang="en-US" sz="1800" b="1">
                <a:solidFill>
                  <a:schemeClr val="accent3"/>
                </a:solidFill>
              </a:rPr>
              <a:t>This drawing machine ‘s  functions are approximately equal to  laser cutters,3D printers and CNC routers.I have known their functions and I may be familiar their functions when I make them later.</a:t>
            </a:r>
            <a:endParaRPr sz="1800" b="1">
              <a:solidFill>
                <a:schemeClr val="accent3"/>
              </a:solidFill>
            </a:endParaRP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accent3"/>
                </a:solidFill>
              </a:rPr>
              <a:t>Movements With </a:t>
            </a:r>
            <a:br>
              <a:rPr lang="en-US" sz="3000" dirty="0" smtClean="0">
                <a:solidFill>
                  <a:schemeClr val="accent3"/>
                </a:solidFill>
              </a:rPr>
            </a:br>
            <a:r>
              <a:rPr lang="en-US" sz="3000" dirty="0">
                <a:solidFill>
                  <a:schemeClr val="accent3"/>
                </a:solidFill>
              </a:rPr>
              <a:t>	</a:t>
            </a:r>
            <a:r>
              <a:rPr lang="en-US" sz="3000" dirty="0" smtClean="0">
                <a:solidFill>
                  <a:schemeClr val="accent3"/>
                </a:solidFill>
              </a:rPr>
              <a:t>Machine Control</a:t>
            </a:r>
            <a:endParaRPr lang="en-US" sz="3000" dirty="0">
              <a:solidFill>
                <a:schemeClr val="accent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VID_20180829_131432~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4572" y="1037191"/>
            <a:ext cx="5500049" cy="500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8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423600" y="492433"/>
            <a:ext cx="9246300" cy="2105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accent3"/>
                </a:solidFill>
              </a:rPr>
              <a:t>Questions </a:t>
            </a:r>
            <a:r>
              <a:rPr lang="en-US">
                <a:solidFill>
                  <a:schemeClr val="accent3"/>
                </a:solidFill>
              </a:rPr>
              <a:t>&amp;</a:t>
            </a:r>
            <a:r>
              <a:rPr lang="en-US" b="0" i="0" u="none" strike="noStrike" cap="none">
                <a:solidFill>
                  <a:schemeClr val="accent3"/>
                </a:solidFill>
              </a:rPr>
              <a:t> Answers</a:t>
            </a:r>
            <a:endParaRPr b="0" i="0" u="none" strike="noStrike" cap="none">
              <a:solidFill>
                <a:schemeClr val="accent3"/>
              </a:solidFill>
            </a:endParaRPr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423600" y="3242767"/>
            <a:ext cx="8530500" cy="310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200400" lvl="0" indent="45720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Thank You!</a:t>
            </a: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Widescreen</PresentationFormat>
  <Paragraphs>42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Raleway</vt:lpstr>
      <vt:lpstr>Trebuchet MS</vt:lpstr>
      <vt:lpstr>Lato</vt:lpstr>
      <vt:lpstr>Noto Sans Symbols</vt:lpstr>
      <vt:lpstr>Streamline</vt:lpstr>
      <vt:lpstr>CNC Drawing Machine</vt:lpstr>
      <vt:lpstr>Hardware Of Drawing Machine </vt:lpstr>
      <vt:lpstr>About Drawing machine</vt:lpstr>
      <vt:lpstr>Circuit Diagram Of Drawing Machine </vt:lpstr>
      <vt:lpstr>Components </vt:lpstr>
      <vt:lpstr>How to Use</vt:lpstr>
      <vt:lpstr>Topics about Learning  From Making Drawing Machine</vt:lpstr>
      <vt:lpstr>Movements With   Machine Control</vt:lpstr>
      <vt:lpstr>Questions &amp; Answers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CNC Drawing Machine</dc:title>
  <cp:lastModifiedBy>Acer</cp:lastModifiedBy>
  <cp:revision>1</cp:revision>
  <dcterms:modified xsi:type="dcterms:W3CDTF">2018-08-29T10:34:26Z</dcterms:modified>
</cp:coreProperties>
</file>